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E47A-4C92-4796-910F-70A34D1C6A66}" type="datetimeFigureOut">
              <a:rPr lang="ar-IQ" smtClean="0"/>
              <a:pPr/>
              <a:t>28/05/1437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402C-467B-4F00-883F-203D05AC67A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E47A-4C92-4796-910F-70A34D1C6A66}" type="datetimeFigureOut">
              <a:rPr lang="ar-IQ" smtClean="0"/>
              <a:pPr/>
              <a:t>28/05/1437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402C-467B-4F00-883F-203D05AC67A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E47A-4C92-4796-910F-70A34D1C6A66}" type="datetimeFigureOut">
              <a:rPr lang="ar-IQ" smtClean="0"/>
              <a:pPr/>
              <a:t>28/05/1437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402C-467B-4F00-883F-203D05AC67A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E47A-4C92-4796-910F-70A34D1C6A66}" type="datetimeFigureOut">
              <a:rPr lang="ar-IQ" smtClean="0"/>
              <a:pPr/>
              <a:t>28/05/1437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402C-467B-4F00-883F-203D05AC67A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E47A-4C92-4796-910F-70A34D1C6A66}" type="datetimeFigureOut">
              <a:rPr lang="ar-IQ" smtClean="0"/>
              <a:pPr/>
              <a:t>28/05/1437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402C-467B-4F00-883F-203D05AC67A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E47A-4C92-4796-910F-70A34D1C6A66}" type="datetimeFigureOut">
              <a:rPr lang="ar-IQ" smtClean="0"/>
              <a:pPr/>
              <a:t>28/05/1437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402C-467B-4F00-883F-203D05AC67A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E47A-4C92-4796-910F-70A34D1C6A66}" type="datetimeFigureOut">
              <a:rPr lang="ar-IQ" smtClean="0"/>
              <a:pPr/>
              <a:t>28/05/1437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402C-467B-4F00-883F-203D05AC67A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E47A-4C92-4796-910F-70A34D1C6A66}" type="datetimeFigureOut">
              <a:rPr lang="ar-IQ" smtClean="0"/>
              <a:pPr/>
              <a:t>28/05/1437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402C-467B-4F00-883F-203D05AC67A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E47A-4C92-4796-910F-70A34D1C6A66}" type="datetimeFigureOut">
              <a:rPr lang="ar-IQ" smtClean="0"/>
              <a:pPr/>
              <a:t>28/05/1437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402C-467B-4F00-883F-203D05AC67A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E47A-4C92-4796-910F-70A34D1C6A66}" type="datetimeFigureOut">
              <a:rPr lang="ar-IQ" smtClean="0"/>
              <a:pPr/>
              <a:t>28/05/1437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402C-467B-4F00-883F-203D05AC67A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E47A-4C92-4796-910F-70A34D1C6A66}" type="datetimeFigureOut">
              <a:rPr lang="ar-IQ" smtClean="0"/>
              <a:pPr/>
              <a:t>28/05/1437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9402C-467B-4F00-883F-203D05AC67A7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AE47A-4C92-4796-910F-70A34D1C6A66}" type="datetimeFigureOut">
              <a:rPr lang="ar-IQ" smtClean="0"/>
              <a:pPr/>
              <a:t>28/05/1437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9402C-467B-4F00-883F-203D05AC67A7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6136" y="273050"/>
            <a:ext cx="3024336" cy="1162050"/>
          </a:xfrm>
        </p:spPr>
        <p:txBody>
          <a:bodyPr anchor="ctr">
            <a:normAutofit/>
          </a:bodyPr>
          <a:lstStyle/>
          <a:p>
            <a:pPr algn="ctr" rtl="0"/>
            <a:r>
              <a:rPr lang="en-US" sz="3200" dirty="0" err="1" smtClean="0"/>
              <a:t>Actinomyces</a:t>
            </a:r>
            <a:endParaRPr lang="ar-IQ" sz="3200" dirty="0"/>
          </a:p>
        </p:txBody>
      </p:sp>
      <p:pic>
        <p:nvPicPr>
          <p:cNvPr id="7" name="Content Placeholder 6" descr="Actinomyces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24128" y="2060848"/>
            <a:ext cx="3168352" cy="4032448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79512" y="188640"/>
            <a:ext cx="5400600" cy="6408712"/>
          </a:xfrm>
        </p:spPr>
        <p:txBody>
          <a:bodyPr>
            <a:normAutofit/>
          </a:bodyPr>
          <a:lstStyle/>
          <a:p>
            <a:pPr algn="just" rtl="0"/>
            <a:r>
              <a:rPr lang="en-US" sz="2000" b="1" dirty="0" smtClean="0"/>
              <a:t>	Members of the genus </a:t>
            </a:r>
            <a:r>
              <a:rPr lang="en-US" sz="2000" b="1" dirty="0" err="1" smtClean="0"/>
              <a:t>Actinomyces</a:t>
            </a:r>
            <a:r>
              <a:rPr lang="en-US" sz="2000" b="1" dirty="0" smtClean="0"/>
              <a:t> are G+, non-acid fast, non-spore forming rods. They are </a:t>
            </a:r>
            <a:r>
              <a:rPr lang="en-US" sz="2000" b="1" dirty="0" err="1" smtClean="0"/>
              <a:t>facultatively</a:t>
            </a:r>
            <a:r>
              <a:rPr lang="en-US" sz="2000" b="1" dirty="0" smtClean="0"/>
              <a:t> anaerobic. </a:t>
            </a:r>
            <a:r>
              <a:rPr lang="en-US" sz="2000" b="1" dirty="0" err="1" smtClean="0"/>
              <a:t>Actinomyces</a:t>
            </a:r>
            <a:r>
              <a:rPr lang="en-US" sz="2000" b="1" dirty="0" smtClean="0"/>
              <a:t> species grow poorly on </a:t>
            </a:r>
            <a:r>
              <a:rPr lang="en-US" sz="2000" b="1" dirty="0" err="1" smtClean="0"/>
              <a:t>Sabouraud’s</a:t>
            </a:r>
            <a:r>
              <a:rPr lang="en-US" sz="2000" b="1" dirty="0" smtClean="0"/>
              <a:t> dextrose agar, a characteristic that differentiate them from </a:t>
            </a:r>
            <a:r>
              <a:rPr lang="en-US" sz="2000" b="1" dirty="0" err="1" smtClean="0"/>
              <a:t>Nocardia</a:t>
            </a:r>
            <a:r>
              <a:rPr lang="en-US" sz="2000" b="1" dirty="0" smtClean="0"/>
              <a:t> &amp; </a:t>
            </a:r>
            <a:r>
              <a:rPr lang="en-US" sz="2000" b="1" dirty="0" err="1" smtClean="0"/>
              <a:t>streptomyces</a:t>
            </a:r>
            <a:r>
              <a:rPr lang="en-US" sz="2000" b="1" dirty="0" smtClean="0"/>
              <a:t>. Most species in the genus produce true mycelium &amp; angular branching is common. They are non-motile.</a:t>
            </a:r>
          </a:p>
          <a:p>
            <a:pPr algn="just" rtl="0"/>
            <a:r>
              <a:rPr lang="en-US" sz="2000" b="1" dirty="0"/>
              <a:t>	</a:t>
            </a:r>
            <a:r>
              <a:rPr lang="en-US" sz="2000" b="1" dirty="0" smtClean="0"/>
              <a:t>The species most often associated with disease in domestic animals are:</a:t>
            </a:r>
          </a:p>
          <a:p>
            <a:pPr algn="just" rtl="0"/>
            <a:r>
              <a:rPr lang="en-US" sz="2000" b="1" i="1" dirty="0" err="1" smtClean="0"/>
              <a:t>Actinomyces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bovis</a:t>
            </a:r>
            <a:endParaRPr lang="en-US" sz="2000" b="1" i="1" dirty="0" smtClean="0"/>
          </a:p>
          <a:p>
            <a:pPr algn="just" rtl="0"/>
            <a:r>
              <a:rPr lang="en-US" sz="2000" b="1" i="1" dirty="0" err="1" smtClean="0"/>
              <a:t>Actinomyces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viscosus</a:t>
            </a:r>
            <a:endParaRPr lang="en-US" sz="2000" b="1" i="1" dirty="0" smtClean="0"/>
          </a:p>
          <a:p>
            <a:pPr algn="just" rtl="0"/>
            <a:r>
              <a:rPr lang="en-US" sz="2000" b="1" i="1" dirty="0" err="1" smtClean="0"/>
              <a:t>Actinomyces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suis</a:t>
            </a:r>
            <a:endParaRPr lang="en-US" sz="2000" b="1" i="1" dirty="0" smtClean="0"/>
          </a:p>
          <a:p>
            <a:pPr algn="just" rtl="0"/>
            <a:endParaRPr lang="en-US" sz="2000" b="1" i="1" dirty="0" smtClean="0"/>
          </a:p>
          <a:p>
            <a:pPr algn="just" rtl="0"/>
            <a:r>
              <a:rPr lang="en-US" sz="2000" b="1" i="1" dirty="0" err="1" smtClean="0"/>
              <a:t>Actinomyces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israelii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causing an important disease in human</a:t>
            </a:r>
            <a:endParaRPr lang="ar-IQ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rmAutofit/>
          </a:bodyPr>
          <a:lstStyle/>
          <a:p>
            <a:pPr rtl="0"/>
            <a:r>
              <a:rPr lang="en-US" sz="3200" b="1" dirty="0" err="1" smtClean="0"/>
              <a:t>Actinomyces</a:t>
            </a:r>
            <a:r>
              <a:rPr lang="en-US" sz="3200" b="1" dirty="0" smtClean="0"/>
              <a:t> on blood agar, branching </a:t>
            </a:r>
            <a:r>
              <a:rPr lang="en-US" sz="3200" b="1" dirty="0" err="1" smtClean="0"/>
              <a:t>Actinomyces</a:t>
            </a:r>
            <a:endParaRPr lang="ar-IQ" sz="3200" b="1" dirty="0"/>
          </a:p>
        </p:txBody>
      </p:sp>
      <p:pic>
        <p:nvPicPr>
          <p:cNvPr id="9" name="Content Placeholder 8" descr="actinomyces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843880"/>
            <a:ext cx="4038600" cy="4537447"/>
          </a:xfrm>
        </p:spPr>
      </p:pic>
      <p:pic>
        <p:nvPicPr>
          <p:cNvPr id="8" name="Content Placeholder 7" descr="A.israelii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8200" y="1772816"/>
            <a:ext cx="4038600" cy="44644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652120" y="273050"/>
            <a:ext cx="3168352" cy="1931814"/>
          </a:xfrm>
        </p:spPr>
        <p:txBody>
          <a:bodyPr anchor="ctr"/>
          <a:lstStyle/>
          <a:p>
            <a:pPr algn="ctr" rtl="0"/>
            <a:r>
              <a:rPr lang="en-US" dirty="0" smtClean="0"/>
              <a:t> </a:t>
            </a:r>
            <a:r>
              <a:rPr lang="en-US" sz="3200" dirty="0" smtClean="0"/>
              <a:t>Disease </a:t>
            </a:r>
            <a:br>
              <a:rPr lang="en-US" sz="3200" dirty="0" smtClean="0"/>
            </a:br>
            <a:r>
              <a:rPr lang="en-US" sz="3200" dirty="0" smtClean="0"/>
              <a:t>&amp; </a:t>
            </a:r>
            <a:br>
              <a:rPr lang="en-US" sz="3200" dirty="0" smtClean="0"/>
            </a:br>
            <a:r>
              <a:rPr lang="en-US" sz="3200" dirty="0" smtClean="0"/>
              <a:t>pathogenesis</a:t>
            </a:r>
            <a:endParaRPr lang="ar-IQ" sz="3200" dirty="0"/>
          </a:p>
        </p:txBody>
      </p:sp>
      <p:pic>
        <p:nvPicPr>
          <p:cNvPr id="8" name="Content Placeholder 7" descr="graphic-2_small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24128" y="2564904"/>
            <a:ext cx="3096343" cy="3312368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79512" y="260648"/>
            <a:ext cx="5328592" cy="6336704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sz="2000" i="1" dirty="0" smtClean="0"/>
              <a:t>	</a:t>
            </a:r>
            <a:r>
              <a:rPr lang="en-US" sz="2000" b="1" i="1" dirty="0" err="1" smtClean="0"/>
              <a:t>A.bovis</a:t>
            </a:r>
            <a:r>
              <a:rPr lang="en-US" sz="2000" b="1" dirty="0" smtClean="0"/>
              <a:t> causes </a:t>
            </a:r>
            <a:r>
              <a:rPr lang="en-US" sz="2000" b="1" dirty="0" err="1" smtClean="0"/>
              <a:t>actinomycosis</a:t>
            </a:r>
            <a:r>
              <a:rPr lang="en-US" sz="2000" b="1" dirty="0" smtClean="0"/>
              <a:t> or </a:t>
            </a:r>
            <a:r>
              <a:rPr lang="en-US" sz="2000" b="1" dirty="0" smtClean="0">
                <a:solidFill>
                  <a:srgbClr val="0070C0"/>
                </a:solidFill>
              </a:rPr>
              <a:t>lumpy jaw in cattle (produce similar infection in humans). Bovine </a:t>
            </a:r>
            <a:r>
              <a:rPr lang="en-US" sz="2000" b="1" dirty="0" err="1" smtClean="0">
                <a:solidFill>
                  <a:srgbClr val="0070C0"/>
                </a:solidFill>
              </a:rPr>
              <a:t>actinomycosis</a:t>
            </a:r>
            <a:r>
              <a:rPr lang="en-US" sz="2000" b="1" dirty="0" smtClean="0">
                <a:solidFill>
                  <a:srgbClr val="0070C0"/>
                </a:solidFill>
              </a:rPr>
              <a:t> usually affects bony structures, and is most commonly seen in the mandible, or lower jaw. </a:t>
            </a:r>
            <a:r>
              <a:rPr lang="en-US" sz="2000" b="1" dirty="0" smtClean="0"/>
              <a:t>Pulmonary infections may occur in cattle &amp; swine. The disease has been reported in other ruminants, and dogs often develop </a:t>
            </a:r>
            <a:r>
              <a:rPr lang="en-US" sz="2000" b="1" dirty="0" err="1" smtClean="0"/>
              <a:t>actinomycotic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spondilitis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Actinomycosis</a:t>
            </a:r>
            <a:r>
              <a:rPr lang="en-US" sz="2000" b="1" dirty="0" smtClean="0"/>
              <a:t> can also </a:t>
            </a:r>
            <a:r>
              <a:rPr lang="en-US" sz="2000" b="1" dirty="0" smtClean="0"/>
              <a:t>occurs </a:t>
            </a:r>
            <a:r>
              <a:rPr lang="en-US" sz="2000" b="1" dirty="0" smtClean="0"/>
              <a:t>concurrently  with lung adenocarcinoma in dogs.</a:t>
            </a:r>
          </a:p>
          <a:p>
            <a:pPr algn="just" rtl="0"/>
            <a:r>
              <a:rPr lang="en-US" sz="2000" b="1" i="1" dirty="0" smtClean="0"/>
              <a:t>	</a:t>
            </a:r>
            <a:r>
              <a:rPr lang="en-US" sz="2000" b="1" i="1" dirty="0" err="1" smtClean="0"/>
              <a:t>A.bovis</a:t>
            </a:r>
            <a:r>
              <a:rPr lang="en-US" sz="2000" b="1" dirty="0" smtClean="0"/>
              <a:t> is a normal resident of bovine </a:t>
            </a:r>
            <a:r>
              <a:rPr lang="en-US" sz="2000" b="1" dirty="0" err="1" smtClean="0"/>
              <a:t>oropharyngeal</a:t>
            </a:r>
            <a:r>
              <a:rPr lang="en-US" sz="2000" b="1" dirty="0" smtClean="0"/>
              <a:t> &amp; digestive tract tissues. It gain access to deeper tissues of the jaw by way of dental alveoli or through mucous damaged by rough feed or foreign bodies. </a:t>
            </a:r>
            <a:r>
              <a:rPr lang="en-US" sz="2000" b="1" dirty="0" err="1" smtClean="0"/>
              <a:t>Mandibular</a:t>
            </a:r>
            <a:r>
              <a:rPr lang="en-US" sz="2000" b="1" dirty="0" smtClean="0"/>
              <a:t> granulation &amp; chronic </a:t>
            </a:r>
            <a:r>
              <a:rPr lang="en-US" sz="2000" b="1" dirty="0" err="1" smtClean="0"/>
              <a:t>osteomylitis</a:t>
            </a:r>
            <a:r>
              <a:rPr lang="en-US" sz="2000" b="1" dirty="0" smtClean="0"/>
              <a:t> follow. </a:t>
            </a:r>
            <a:r>
              <a:rPr lang="en-US" sz="2000" b="1" dirty="0" err="1" smtClean="0"/>
              <a:t>Suppurative</a:t>
            </a:r>
            <a:r>
              <a:rPr lang="en-US" sz="2000" b="1" dirty="0" smtClean="0"/>
              <a:t> necrosis can occur in the esophagus &amp; reticulum &amp; thick green to yellow pus move to the surface by fistulous tracts. Palpable masses can be found in soft tissues. </a:t>
            </a:r>
            <a:r>
              <a:rPr lang="en-US" sz="2000" b="1" dirty="0" err="1" smtClean="0"/>
              <a:t>Macrocolonies</a:t>
            </a:r>
            <a:r>
              <a:rPr lang="en-US" sz="2000" b="1" dirty="0" smtClean="0"/>
              <a:t> of </a:t>
            </a:r>
            <a:r>
              <a:rPr lang="en-US" sz="2000" b="1" i="1" dirty="0" smtClean="0"/>
              <a:t>A. </a:t>
            </a:r>
            <a:r>
              <a:rPr lang="en-US" sz="2000" b="1" i="1" dirty="0" err="1" smtClean="0"/>
              <a:t>bovis</a:t>
            </a:r>
            <a:r>
              <a:rPr lang="en-US" sz="2000" b="1" dirty="0" smtClean="0"/>
              <a:t> often called sulfur granules are found in pus.</a:t>
            </a:r>
          </a:p>
          <a:p>
            <a:pPr algn="just" rtl="0"/>
            <a:endParaRPr lang="ar-IQ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1" dirty="0" smtClean="0"/>
              <a:t>A. </a:t>
            </a:r>
            <a:r>
              <a:rPr lang="en-US" sz="3200" b="1" i="1" dirty="0" err="1" smtClean="0"/>
              <a:t>bovis</a:t>
            </a:r>
            <a:r>
              <a:rPr lang="en-US" sz="3200" b="1" i="1" dirty="0" smtClean="0"/>
              <a:t> </a:t>
            </a:r>
            <a:r>
              <a:rPr lang="en-US" sz="3200" b="1" dirty="0" smtClean="0"/>
              <a:t>infection (lumpy jaw) in human &amp; cattle</a:t>
            </a:r>
            <a:endParaRPr lang="ar-IQ" sz="3200" b="1" dirty="0"/>
          </a:p>
        </p:txBody>
      </p:sp>
      <p:pic>
        <p:nvPicPr>
          <p:cNvPr id="8" name="Content Placeholder 7" descr="chapter1figure1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772816"/>
            <a:ext cx="3744416" cy="4464496"/>
          </a:xfrm>
        </p:spPr>
      </p:pic>
      <p:pic>
        <p:nvPicPr>
          <p:cNvPr id="9" name="Content Placeholder 8" descr="actinomicosis-01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4008" y="2060848"/>
            <a:ext cx="4176464" cy="36724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796136" y="273050"/>
            <a:ext cx="3024336" cy="1787798"/>
          </a:xfrm>
        </p:spPr>
        <p:txBody>
          <a:bodyPr anchor="ctr">
            <a:noAutofit/>
          </a:bodyPr>
          <a:lstStyle/>
          <a:p>
            <a:pPr algn="ctr" rtl="0"/>
            <a:r>
              <a:rPr lang="en-US" sz="3200" dirty="0" smtClean="0"/>
              <a:t> Disease </a:t>
            </a:r>
            <a:br>
              <a:rPr lang="en-US" sz="3200" dirty="0" smtClean="0"/>
            </a:br>
            <a:r>
              <a:rPr lang="en-US" sz="3200" dirty="0" smtClean="0"/>
              <a:t>&amp; </a:t>
            </a:r>
            <a:br>
              <a:rPr lang="en-US" sz="3200" dirty="0" smtClean="0"/>
            </a:br>
            <a:r>
              <a:rPr lang="en-US" sz="3200" dirty="0" smtClean="0"/>
              <a:t>pathogenesis</a:t>
            </a:r>
            <a:endParaRPr lang="ar-IQ" sz="3200" dirty="0"/>
          </a:p>
        </p:txBody>
      </p:sp>
      <p:pic>
        <p:nvPicPr>
          <p:cNvPr id="8" name="Content Placeholder 7" descr="3365386111_c8ba527bd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796136" y="2420888"/>
            <a:ext cx="3168352" cy="4032448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79512" y="332656"/>
            <a:ext cx="5400600" cy="6264696"/>
          </a:xfrm>
        </p:spPr>
        <p:txBody>
          <a:bodyPr>
            <a:normAutofit/>
          </a:bodyPr>
          <a:lstStyle/>
          <a:p>
            <a:pPr algn="just" rtl="0"/>
            <a:r>
              <a:rPr lang="en-US" sz="2000" b="1" dirty="0" err="1" smtClean="0"/>
              <a:t>Pyogranulomatous</a:t>
            </a:r>
            <a:r>
              <a:rPr lang="en-US" sz="2000" b="1" dirty="0" smtClean="0"/>
              <a:t> response is the hallmark of infection by </a:t>
            </a:r>
            <a:r>
              <a:rPr lang="en-US" sz="2000" b="1" i="1" dirty="0" err="1" smtClean="0"/>
              <a:t>A.bovius</a:t>
            </a:r>
            <a:r>
              <a:rPr lang="en-US" sz="2000" b="1" dirty="0" smtClean="0"/>
              <a:t>. The area of suppuration is surrounded by granulation, fibrosis &amp; mononuclear cell infiltration. Bone honeycombed with pus-filled sinus tracts replaces normal bone. </a:t>
            </a:r>
            <a:r>
              <a:rPr lang="en-US" sz="2000" b="1" dirty="0" err="1" smtClean="0"/>
              <a:t>Affacted</a:t>
            </a:r>
            <a:r>
              <a:rPr lang="en-US" sz="2000" b="1" dirty="0" smtClean="0"/>
              <a:t> animal may lose teeth &amp; become unable to chew &amp; develop </a:t>
            </a:r>
            <a:r>
              <a:rPr lang="en-US" sz="2000" b="1" dirty="0" err="1" smtClean="0"/>
              <a:t>mandibular</a:t>
            </a:r>
            <a:r>
              <a:rPr lang="en-US" sz="2000" b="1" dirty="0" smtClean="0"/>
              <a:t> fractures. Circulating Abs develop after infection, but it dose not limit the infection, &amp; it is likely that resistance is cell mediated.</a:t>
            </a:r>
          </a:p>
          <a:p>
            <a:pPr algn="just" rtl="0"/>
            <a:r>
              <a:rPr lang="en-US" sz="2000" b="1" i="1" dirty="0" smtClean="0"/>
              <a:t>	A. </a:t>
            </a:r>
            <a:r>
              <a:rPr lang="en-US" sz="2000" b="1" i="1" dirty="0" err="1" smtClean="0"/>
              <a:t>vicosus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infection in dogs manifest as cutaneous </a:t>
            </a:r>
            <a:r>
              <a:rPr lang="en-US" sz="2000" b="1" dirty="0" err="1" smtClean="0"/>
              <a:t>nodulo-ulcertative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lymphangitis</a:t>
            </a:r>
            <a:r>
              <a:rPr lang="en-US" sz="2000" b="1" dirty="0" smtClean="0"/>
              <a:t>. The normal habitat </a:t>
            </a:r>
            <a:r>
              <a:rPr lang="en-US" sz="2000" b="1" smtClean="0"/>
              <a:t>of </a:t>
            </a:r>
            <a:r>
              <a:rPr lang="en-US" sz="2000" b="1" i="1" smtClean="0"/>
              <a:t>A. </a:t>
            </a:r>
            <a:r>
              <a:rPr lang="en-US" sz="2000" b="1" i="1" dirty="0" err="1" smtClean="0"/>
              <a:t>viscosus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is likely the same as in </a:t>
            </a:r>
            <a:r>
              <a:rPr lang="en-US" sz="2000" b="1" i="1" dirty="0" err="1" smtClean="0"/>
              <a:t>A.bovis</a:t>
            </a:r>
            <a:r>
              <a:rPr lang="en-US" sz="2000" b="1" dirty="0" smtClean="0"/>
              <a:t>.  </a:t>
            </a:r>
            <a:r>
              <a:rPr lang="en-US" sz="2000" b="1" i="1" dirty="0" smtClean="0"/>
              <a:t>A. </a:t>
            </a:r>
            <a:r>
              <a:rPr lang="en-US" sz="2000" b="1" i="1" dirty="0" err="1" smtClean="0"/>
              <a:t>viscosus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is commonly associated with thoracic infections in dogs. </a:t>
            </a:r>
          </a:p>
          <a:p>
            <a:pPr algn="just" rtl="0"/>
            <a:r>
              <a:rPr lang="en-US" sz="2000" b="1" i="1" dirty="0" smtClean="0"/>
              <a:t>A. </a:t>
            </a:r>
            <a:r>
              <a:rPr lang="en-US" sz="2000" b="1" i="1" dirty="0" err="1" smtClean="0"/>
              <a:t>suis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is frequently recovered from opportunistic mammary infection in sows.</a:t>
            </a:r>
            <a:endParaRPr lang="ar-IQ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6136" y="273050"/>
            <a:ext cx="3024336" cy="1283742"/>
          </a:xfrm>
        </p:spPr>
        <p:txBody>
          <a:bodyPr anchor="ctr">
            <a:normAutofit/>
          </a:bodyPr>
          <a:lstStyle/>
          <a:p>
            <a:pPr algn="ctr" rtl="0"/>
            <a:r>
              <a:rPr lang="en-US" sz="3600" dirty="0" smtClean="0"/>
              <a:t> Diagnosis</a:t>
            </a:r>
            <a:endParaRPr lang="ar-IQ" sz="3600" dirty="0"/>
          </a:p>
        </p:txBody>
      </p:sp>
      <p:pic>
        <p:nvPicPr>
          <p:cNvPr id="5" name="Content Placeholder 4" descr="250px-Actinomyces_spp_0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12160" y="1772816"/>
            <a:ext cx="2952328" cy="403244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3528" y="260648"/>
            <a:ext cx="5184576" cy="6264696"/>
          </a:xfrm>
        </p:spPr>
        <p:txBody>
          <a:bodyPr>
            <a:normAutofit lnSpcReduction="10000"/>
          </a:bodyPr>
          <a:lstStyle/>
          <a:p>
            <a:pPr algn="just" rtl="0"/>
            <a:r>
              <a:rPr lang="en-US" sz="2000" b="1" dirty="0" err="1" smtClean="0"/>
              <a:t>Actinomyces</a:t>
            </a:r>
            <a:r>
              <a:rPr lang="en-US" sz="2000" b="1" dirty="0" smtClean="0"/>
              <a:t> can usually demonstrated in the sulfur granules associated with draining lesion.  Colonies surrounded by  a border of club-like structures (Called rosettes).  Definitive differentiation can usually be accomplished by examination of the Gram stain &amp;  colonial morphology.  Granules (not pus) should be washed &amp; crushed under </a:t>
            </a:r>
            <a:r>
              <a:rPr lang="en-US" sz="2000" b="1" dirty="0" err="1" smtClean="0"/>
              <a:t>coverslip</a:t>
            </a:r>
            <a:r>
              <a:rPr lang="en-US" sz="2000" b="1" dirty="0" smtClean="0"/>
              <a:t> &amp; examine. In such preparation, </a:t>
            </a:r>
            <a:r>
              <a:rPr lang="en-US" sz="2000" b="1" i="1" dirty="0" err="1" smtClean="0"/>
              <a:t>A.bovis</a:t>
            </a:r>
            <a:r>
              <a:rPr lang="en-US" sz="2000" b="1" dirty="0" smtClean="0"/>
              <a:t> appears as  of filaments with acidophilic capsule, &amp; the filaments as Gram + &amp; basophilic. Diverse forms can be seen in crushed granules (</a:t>
            </a:r>
            <a:r>
              <a:rPr lang="en-US" sz="2000" b="1" dirty="0" err="1" smtClean="0"/>
              <a:t>cocci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pleomorphic</a:t>
            </a:r>
            <a:r>
              <a:rPr lang="en-US" sz="2000" b="1" dirty="0" smtClean="0"/>
              <a:t> &amp; branched rods). In vitro, </a:t>
            </a:r>
            <a:r>
              <a:rPr lang="en-US" sz="2000" b="1" i="1" dirty="0" smtClean="0"/>
              <a:t>A. </a:t>
            </a:r>
            <a:r>
              <a:rPr lang="en-US" sz="2000" b="1" i="1" dirty="0" err="1" smtClean="0"/>
              <a:t>bovis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usually take the </a:t>
            </a:r>
            <a:r>
              <a:rPr lang="en-US" sz="2000" b="1" dirty="0" err="1" smtClean="0"/>
              <a:t>diphtheroid</a:t>
            </a:r>
            <a:r>
              <a:rPr lang="en-US" sz="2000" b="1" dirty="0" smtClean="0"/>
              <a:t> forms. </a:t>
            </a:r>
          </a:p>
          <a:p>
            <a:pPr algn="just" rtl="0"/>
            <a:r>
              <a:rPr lang="en-US" sz="2000" b="1" dirty="0" smtClean="0"/>
              <a:t>	Like other animal </a:t>
            </a:r>
            <a:r>
              <a:rPr lang="en-US" sz="2000" b="1" dirty="0" err="1" smtClean="0"/>
              <a:t>actinomyces</a:t>
            </a:r>
            <a:r>
              <a:rPr lang="en-US" sz="2000" b="1" dirty="0" smtClean="0"/>
              <a:t>, </a:t>
            </a:r>
            <a:r>
              <a:rPr lang="en-US" sz="2000" b="1" i="1" dirty="0" err="1" smtClean="0"/>
              <a:t>A.bovis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require rich media with serum or blood. Growth is evident after 48-72 hrs. The organism is non-hemolytic. It produces flat, smooth-to-granular (molar tooth colonies).</a:t>
            </a:r>
          </a:p>
          <a:p>
            <a:pPr algn="just" rtl="0"/>
            <a:r>
              <a:rPr lang="en-US" sz="2000" b="1" i="1" dirty="0" err="1" smtClean="0"/>
              <a:t>A.viscosus</a:t>
            </a:r>
            <a:r>
              <a:rPr lang="en-US" sz="2000" b="1" dirty="0" smtClean="0"/>
              <a:t> is </a:t>
            </a:r>
            <a:r>
              <a:rPr lang="en-US" sz="2000" b="1" dirty="0" err="1" smtClean="0"/>
              <a:t>catalase</a:t>
            </a:r>
            <a:r>
              <a:rPr lang="en-US" sz="2000" b="1" dirty="0" smtClean="0"/>
              <a:t> + that differentiate it from other members of the genus.</a:t>
            </a:r>
            <a:endParaRPr lang="ar-IQ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206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Actinomyces</vt:lpstr>
      <vt:lpstr>Actinomyces on blood agar, branching Actinomyces</vt:lpstr>
      <vt:lpstr> Disease  &amp;  pathogenesis</vt:lpstr>
      <vt:lpstr>A. bovis infection (lumpy jaw) in human &amp; cattle</vt:lpstr>
      <vt:lpstr> Disease  &amp;  pathogenesis</vt:lpstr>
      <vt:lpstr> Diagnosis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Actinomyces</dc:title>
  <dc:creator>dr1</dc:creator>
  <cp:lastModifiedBy>suaad tarik</cp:lastModifiedBy>
  <cp:revision>30</cp:revision>
  <dcterms:created xsi:type="dcterms:W3CDTF">2011-01-01T13:33:34Z</dcterms:created>
  <dcterms:modified xsi:type="dcterms:W3CDTF">2016-03-06T22:10:11Z</dcterms:modified>
</cp:coreProperties>
</file>